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72" r:id="rId1"/>
  </p:sldMasterIdLst>
  <p:sldIdLst>
    <p:sldId id="256" r:id="rId2"/>
  </p:sldIdLst>
  <p:sldSz cx="27432000" cy="384048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2C7C"/>
    <a:srgbClr val="0B4D8B"/>
    <a:srgbClr val="B3A369"/>
    <a:srgbClr val="EAAA00"/>
    <a:srgbClr val="EEB2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6327"/>
  </p:normalViewPr>
  <p:slideViewPr>
    <p:cSldViewPr snapToGrid="0" snapToObjects="1">
      <p:cViewPr>
        <p:scale>
          <a:sx n="69" d="100"/>
          <a:sy n="69" d="100"/>
        </p:scale>
        <p:origin x="-4841" y="-56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6285233"/>
            <a:ext cx="23317200" cy="13370560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20171413"/>
            <a:ext cx="20574000" cy="9272267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834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529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2044700"/>
            <a:ext cx="5915025" cy="325462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2044700"/>
            <a:ext cx="17402175" cy="325462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79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046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9574541"/>
            <a:ext cx="23660100" cy="1597532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5701001"/>
            <a:ext cx="23660100" cy="840104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442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10223500"/>
            <a:ext cx="116586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10223500"/>
            <a:ext cx="11658600" cy="243674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65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044708"/>
            <a:ext cx="23660100" cy="74231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9414513"/>
            <a:ext cx="11605020" cy="461390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4028420"/>
            <a:ext cx="11605020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9414513"/>
            <a:ext cx="11662173" cy="461390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4028420"/>
            <a:ext cx="11662173" cy="206336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758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36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753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560320"/>
            <a:ext cx="8847534" cy="896112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529588"/>
            <a:ext cx="13887450" cy="27292300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1521440"/>
            <a:ext cx="8847534" cy="2134489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416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560320"/>
            <a:ext cx="8847534" cy="896112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529588"/>
            <a:ext cx="13887450" cy="27292300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1521440"/>
            <a:ext cx="8847534" cy="21344893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392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2044708"/>
            <a:ext cx="23660100" cy="74231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10223500"/>
            <a:ext cx="23660100" cy="243674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5595568"/>
            <a:ext cx="61722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E8374-35C1-0B45-B249-F32E2F5DFCC0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5595568"/>
            <a:ext cx="92583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5595568"/>
            <a:ext cx="6172200" cy="2044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953A20-6738-5F45-8F0F-D553E30DC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305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noergaard/petprep_hmc" TargetMode="External"/><Relationship Id="rId13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hyperlink" Target="https://adni.loni.usc.edu/" TargetMode="External"/><Relationship Id="rId12" Type="http://schemas.openxmlformats.org/officeDocument/2006/relationships/hyperlink" Target="https://github.com/trendscenter/gift-bids/tree/main/misc/pet/pipe/onp/example_fbb" TargetMode="External"/><Relationship Id="rId2" Type="http://schemas.openxmlformats.org/officeDocument/2006/relationships/image" Target="../media/image1.emf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rendscenter.org/data/" TargetMode="External"/><Relationship Id="rId11" Type="http://schemas.openxmlformats.org/officeDocument/2006/relationships/hyperlink" Target="https://github.com/trendscenter/gift-bids/tree/main/misc/pet/pipe/onp" TargetMode="External"/><Relationship Id="rId5" Type="http://schemas.openxmlformats.org/officeDocument/2006/relationships/image" Target="../media/image4.png"/><Relationship Id="rId15" Type="http://schemas.openxmlformats.org/officeDocument/2006/relationships/image" Target="../media/image7.png"/><Relationship Id="rId10" Type="http://schemas.openxmlformats.org/officeDocument/2006/relationships/hyperlink" Target="https://github.com/mnoergaard/petprepMATLAB" TargetMode="External"/><Relationship Id="rId4" Type="http://schemas.openxmlformats.org/officeDocument/2006/relationships/image" Target="../media/image3.png"/><Relationship Id="rId9" Type="http://schemas.openxmlformats.org/officeDocument/2006/relationships/hyperlink" Target="https://surfer.nmr.mgh.harvard.edu/fswiki/PetSurfer" TargetMode="External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8CCF5E83-7466-6A9C-0110-62EEDE153C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20367030" y="5710231"/>
            <a:ext cx="6446868" cy="2221556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5C59D74A-7715-02D2-9356-0380BCB63F47}"/>
              </a:ext>
            </a:extLst>
          </p:cNvPr>
          <p:cNvGrpSpPr>
            <a:grpSpLocks noChangeAspect="1"/>
          </p:cNvGrpSpPr>
          <p:nvPr/>
        </p:nvGrpSpPr>
        <p:grpSpPr>
          <a:xfrm>
            <a:off x="21890587" y="2458294"/>
            <a:ext cx="5185903" cy="3628426"/>
            <a:chOff x="25412700" y="1271787"/>
            <a:chExt cx="7126737" cy="4986373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8A8CD9A4-8A96-F925-9A1D-C38D2E623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510237" y="2371960"/>
              <a:ext cx="5029200" cy="3886200"/>
            </a:xfrm>
            <a:prstGeom prst="rect">
              <a:avLst/>
            </a:prstGeom>
          </p:spPr>
        </p:pic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3604B7FB-BF86-6419-72D1-DD59DD7C67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412700" y="2511941"/>
              <a:ext cx="4038600" cy="1701800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C8348720-7394-BCBE-CA7F-6165451107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284185" y="1271787"/>
              <a:ext cx="4572000" cy="1257299"/>
            </a:xfrm>
            <a:prstGeom prst="rect">
              <a:avLst/>
            </a:prstGeom>
          </p:spPr>
        </p:pic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E3031057-AF4A-1B24-2C44-CE85950CA9D8}"/>
              </a:ext>
            </a:extLst>
          </p:cNvPr>
          <p:cNvSpPr txBox="1"/>
          <p:nvPr/>
        </p:nvSpPr>
        <p:spPr>
          <a:xfrm>
            <a:off x="3760135" y="632557"/>
            <a:ext cx="2027888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0" b="1" dirty="0" err="1"/>
              <a:t>Neuromark</a:t>
            </a:r>
            <a:r>
              <a:rPr lang="en-US" sz="8000" b="1" dirty="0"/>
              <a:t> PET: A fully automated ICA pipeline</a:t>
            </a:r>
          </a:p>
          <a:p>
            <a:pPr algn="ctr"/>
            <a:r>
              <a:rPr lang="en-US" sz="8000" b="1" dirty="0"/>
              <a:t>for positron emission tomography images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2AE07E1-34CD-89AA-58C5-122B61DCFDF7}"/>
              </a:ext>
            </a:extLst>
          </p:cNvPr>
          <p:cNvSpPr txBox="1"/>
          <p:nvPr/>
        </p:nvSpPr>
        <p:spPr>
          <a:xfrm>
            <a:off x="566763" y="8481755"/>
            <a:ext cx="13467868" cy="1123712"/>
          </a:xfrm>
          <a:prstGeom prst="roundRect">
            <a:avLst/>
          </a:prstGeom>
          <a:solidFill>
            <a:srgbClr val="EEB21D"/>
          </a:solidFill>
          <a:ln w="12700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n w="3175">
                  <a:solidFill>
                    <a:srgbClr val="B3A369"/>
                  </a:solidFill>
                </a:ln>
                <a:solidFill>
                  <a:schemeClr val="bg1"/>
                </a:solidFill>
              </a:rPr>
              <a:t>Background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DDA6A50-A1B1-2ABD-A2A3-82559A1F9249}"/>
              </a:ext>
            </a:extLst>
          </p:cNvPr>
          <p:cNvSpPr txBox="1"/>
          <p:nvPr/>
        </p:nvSpPr>
        <p:spPr>
          <a:xfrm>
            <a:off x="5103929" y="3268391"/>
            <a:ext cx="1678665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Cyrus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Eierud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a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Martin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Norgaard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b,c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Murat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Bilgel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d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Granville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Matheson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e,f,g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</a:t>
            </a:r>
            <a:br>
              <a:rPr lang="en-US" sz="4000" b="0" i="0" u="none" strike="noStrike" dirty="0">
                <a:solidFill>
                  <a:srgbClr val="242424"/>
                </a:solidFill>
                <a:effectLst/>
              </a:rPr>
            </a:b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Anthony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Galassi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h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Paul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Wighton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i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Armin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Iraji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a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Zening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Fu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a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Helen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Petropoulos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a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Anas</a:t>
            </a:r>
            <a:r>
              <a:rPr lang="en-US" sz="4000" b="0" i="0" u="none" strike="noStrike" dirty="0">
                <a:solidFill>
                  <a:srgbClr val="000000"/>
                </a:solidFill>
                <a:effectLst/>
              </a:rPr>
              <a:t>tasi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a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Bohsali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a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Jill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Fries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a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Gitte M.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Knudsen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j,k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Melanie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Ganz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c,k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Cyril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Pernet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k</a:t>
            </a:r>
            <a:r>
              <a:rPr lang="en-US" sz="4000" b="0" i="0" u="none" strike="noStrike" dirty="0">
                <a:solidFill>
                  <a:srgbClr val="242424"/>
                </a:solidFill>
                <a:effectLst/>
              </a:rPr>
              <a:t>, Vince </a:t>
            </a:r>
            <a:r>
              <a:rPr lang="en-US" sz="4000" b="0" i="0" u="none" strike="noStrike" dirty="0" err="1">
                <a:solidFill>
                  <a:srgbClr val="242424"/>
                </a:solidFill>
                <a:effectLst/>
              </a:rPr>
              <a:t>Calhoun</a:t>
            </a:r>
            <a:r>
              <a:rPr lang="en-US" sz="4000" b="0" i="0" u="none" strike="noStrike" baseline="30000" dirty="0" err="1">
                <a:solidFill>
                  <a:srgbClr val="242424"/>
                </a:solidFill>
                <a:effectLst/>
              </a:rPr>
              <a:t>a,l,m</a:t>
            </a:r>
            <a:endParaRPr lang="en-US" sz="8800" b="0" dirty="0">
              <a:effectLst/>
            </a:endParaRP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B346CB10-5A1D-5E0E-A379-4F0B75DF9009}"/>
              </a:ext>
            </a:extLst>
          </p:cNvPr>
          <p:cNvSpPr/>
          <p:nvPr/>
        </p:nvSpPr>
        <p:spPr>
          <a:xfrm>
            <a:off x="1341983" y="35262229"/>
            <a:ext cx="21686693" cy="2661838"/>
          </a:xfrm>
          <a:prstGeom prst="roundRect">
            <a:avLst>
              <a:gd name="adj" fmla="val 4257"/>
            </a:avLst>
          </a:prstGeom>
          <a:noFill/>
          <a:ln w="762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0FF7283-817D-EAB8-218A-553048D9E815}"/>
              </a:ext>
            </a:extLst>
          </p:cNvPr>
          <p:cNvSpPr txBox="1"/>
          <p:nvPr/>
        </p:nvSpPr>
        <p:spPr>
          <a:xfrm>
            <a:off x="656177" y="5844982"/>
            <a:ext cx="2051688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/>
              <a:t>a) </a:t>
            </a:r>
            <a:r>
              <a:rPr lang="en-US" sz="2000" i="1" dirty="0"/>
              <a:t>Tri-Institutional Center for Translational Research in Neuroimaging and Data Science (</a:t>
            </a:r>
            <a:r>
              <a:rPr lang="en-US" sz="2000" i="1" dirty="0" err="1"/>
              <a:t>TReNDS</a:t>
            </a:r>
            <a:r>
              <a:rPr lang="en-US" sz="2000" i="1" dirty="0"/>
              <a:t>), Georgia State University, Georgia Institute of Technology, Emory University, Atlanta, GA, United States. </a:t>
            </a:r>
            <a:r>
              <a:rPr lang="en-US" sz="2000" b="1" i="1" dirty="0"/>
              <a:t>b) </a:t>
            </a:r>
            <a:r>
              <a:rPr lang="en-US" sz="2000" i="1" dirty="0"/>
              <a:t>Molecular Imaging Branch, National Institute of Mental Health, National Institutes of Health, Bethesda, MD, USA. </a:t>
            </a:r>
            <a:r>
              <a:rPr lang="en-US" sz="2000" b="1" i="1" dirty="0"/>
              <a:t>c)</a:t>
            </a:r>
            <a:r>
              <a:rPr lang="en-US" sz="2000" i="1" dirty="0"/>
              <a:t> Department of Computer Science, University of Copenhagen, Copenhagen, Denmark. </a:t>
            </a:r>
            <a:r>
              <a:rPr lang="en-US" sz="2000" b="1" i="1" dirty="0"/>
              <a:t>d)</a:t>
            </a:r>
            <a:r>
              <a:rPr lang="en-US" sz="2000" i="1" dirty="0"/>
              <a:t> Laboratory of Behavioral Neuroscience, National Institute on Aging, Baltimore, USA, Baltimore, MD, USA. </a:t>
            </a:r>
            <a:r>
              <a:rPr lang="en-US" sz="2000" b="1" i="1" dirty="0"/>
              <a:t>e)</a:t>
            </a:r>
            <a:r>
              <a:rPr lang="en-US" sz="2000" i="1" dirty="0"/>
              <a:t> Department of Clinical Neuroscience, Center for </a:t>
            </a:r>
            <a:br>
              <a:rPr lang="en-US" sz="2000" i="1" dirty="0"/>
            </a:br>
            <a:r>
              <a:rPr lang="en-US" sz="2000" i="1" dirty="0"/>
              <a:t>Psychiatry Research, Karolinska </a:t>
            </a:r>
            <a:r>
              <a:rPr lang="en-US" sz="2000" i="1" dirty="0" err="1"/>
              <a:t>Institutet</a:t>
            </a:r>
            <a:r>
              <a:rPr lang="en-US" sz="2000" i="1" dirty="0"/>
              <a:t>, Stockholm, Sweden.</a:t>
            </a:r>
            <a:r>
              <a:rPr lang="en-US" sz="2000" b="1" i="1" dirty="0"/>
              <a:t> f)</a:t>
            </a:r>
            <a:r>
              <a:rPr lang="en-US" sz="2000" i="1" dirty="0"/>
              <a:t> Department of Psychiatry, Columbia University, New York, NY, USA. </a:t>
            </a:r>
            <a:r>
              <a:rPr lang="en-US" sz="2000" b="1" i="1" dirty="0"/>
              <a:t>g) </a:t>
            </a:r>
            <a:r>
              <a:rPr lang="en-US" sz="2000" i="1" dirty="0"/>
              <a:t>Department of Biostatistics, Columbia University, </a:t>
            </a:r>
            <a:br>
              <a:rPr lang="en-US" sz="2000" i="1" dirty="0"/>
            </a:br>
            <a:r>
              <a:rPr lang="en-US" sz="2000" i="1" dirty="0"/>
              <a:t>New York, NY, USA. </a:t>
            </a:r>
            <a:r>
              <a:rPr lang="en-US" sz="2000" b="1" i="1" dirty="0"/>
              <a:t>h) </a:t>
            </a:r>
            <a:r>
              <a:rPr lang="en-US" sz="2000" i="1" dirty="0"/>
              <a:t>Center for Multimodal Neuroimaging, National Institute of Mental Health, Bethesda, MD, USA. </a:t>
            </a:r>
            <a:r>
              <a:rPr lang="en-US" sz="2000" b="1" i="1" dirty="0" err="1"/>
              <a:t>i</a:t>
            </a:r>
            <a:r>
              <a:rPr lang="en-US" sz="2000" b="1" i="1" dirty="0"/>
              <a:t>) </a:t>
            </a:r>
            <a:r>
              <a:rPr lang="en-US" sz="2000" i="1" dirty="0" err="1"/>
              <a:t>Athinoula</a:t>
            </a:r>
            <a:r>
              <a:rPr lang="en-US" sz="2000" i="1" dirty="0"/>
              <a:t> A. Martinos Center for Biomedical Imaging, Massachusetts </a:t>
            </a:r>
            <a:br>
              <a:rPr lang="en-US" sz="2000" i="1" dirty="0"/>
            </a:br>
            <a:r>
              <a:rPr lang="en-US" sz="2000" i="1" dirty="0"/>
              <a:t>General Hospital, Charlestown, MA, USA. </a:t>
            </a:r>
            <a:r>
              <a:rPr lang="en-US" sz="2000" b="1" i="1" dirty="0"/>
              <a:t>j) </a:t>
            </a:r>
            <a:r>
              <a:rPr lang="en-US" sz="2000" i="1" dirty="0"/>
              <a:t>Department of Clinical Medicine at University of Copenhagen, Denmark. </a:t>
            </a:r>
            <a:r>
              <a:rPr lang="en-US" sz="2000" b="1" i="1" dirty="0"/>
              <a:t>k)</a:t>
            </a:r>
            <a:r>
              <a:rPr lang="en-US" sz="2000" i="1" dirty="0"/>
              <a:t> Neurobiology Research Unit, </a:t>
            </a:r>
            <a:r>
              <a:rPr lang="en-US" sz="2000" i="1" dirty="0" err="1"/>
              <a:t>Rigshospitalet</a:t>
            </a:r>
            <a:r>
              <a:rPr lang="en-US" sz="2000" i="1" dirty="0"/>
              <a:t>, Copenhagen, Denmark.</a:t>
            </a:r>
            <a:r>
              <a:rPr lang="en-US" sz="2000" b="1" i="1" dirty="0"/>
              <a:t> l) </a:t>
            </a:r>
            <a:r>
              <a:rPr lang="en-US" sz="2000" i="1" dirty="0"/>
              <a:t>Department of Psychology and Computer Science, Neuroscience Institute and Physics, Georgia State University, Atlanta, GA, USA. </a:t>
            </a:r>
            <a:r>
              <a:rPr lang="en-US" sz="2000" b="1" i="1" dirty="0"/>
              <a:t>m) </a:t>
            </a:r>
            <a:r>
              <a:rPr lang="en-US" sz="2000" i="1" dirty="0"/>
              <a:t>Department of Electrical and Computer Engineering, Georgia Institute of Technology, Atlanta, GA, USA</a:t>
            </a:r>
            <a:endParaRPr lang="en-US" sz="2000" i="1" dirty="0">
              <a:solidFill>
                <a:srgbClr val="C00000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4D41CC0-431F-D335-2B54-1108C4364CF3}"/>
              </a:ext>
            </a:extLst>
          </p:cNvPr>
          <p:cNvSpPr txBox="1"/>
          <p:nvPr/>
        </p:nvSpPr>
        <p:spPr>
          <a:xfrm>
            <a:off x="1561108" y="35841852"/>
            <a:ext cx="21467568" cy="2308324"/>
          </a:xfrm>
          <a:prstGeom prst="rect">
            <a:avLst/>
          </a:prstGeom>
          <a:noFill/>
          <a:ln>
            <a:noFill/>
          </a:ln>
        </p:spPr>
        <p:txBody>
          <a:bodyPr wrap="square" numCol="3" rtlCol="0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Beliveau V</a:t>
            </a:r>
            <a:r>
              <a:rPr lang="en-US" dirty="0">
                <a:solidFill>
                  <a:srgbClr val="1F2328"/>
                </a:solidFill>
                <a:latin typeface="Arial" panose="020B0604020202020204" pitchFamily="34" charset="0"/>
              </a:rPr>
              <a:t>.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Neuroimage. 2020</a:t>
            </a:r>
          </a:p>
          <a:p>
            <a:pPr fontAlgn="base"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Correa N.</a:t>
            </a:r>
            <a:r>
              <a:rPr lang="en-US" dirty="0">
                <a:solidFill>
                  <a:srgbClr val="1F2328"/>
                </a:solidFill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IEEE. 2005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Du Y. Neuroimage Clin. 2020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 err="1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NeuroMark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info.,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6"/>
              </a:rPr>
              <a:t>https://trendscenter.org/data/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fontAlgn="base"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ADNI,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7"/>
              </a:rPr>
              <a:t>https://adni.loni.usc.edu/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</a:t>
            </a:r>
            <a:endParaRPr lang="en-US" dirty="0">
              <a:solidFill>
                <a:srgbClr val="1F2328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 err="1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Petprep_hmc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source code,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8"/>
              </a:rPr>
              <a:t>https://github.com/mnoergaard/petprep_hmc</a:t>
            </a:r>
            <a:b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</a:rPr>
            </a:br>
            <a:endParaRPr lang="en-US" dirty="0">
              <a:solidFill>
                <a:srgbClr val="1F2328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 err="1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PetSurfer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wiki,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9"/>
              </a:rPr>
              <a:t>https://surfer.nmr.mgh.harvard.edu/fswiki/PetSurfer</a:t>
            </a:r>
            <a:endParaRPr lang="en-US" dirty="0">
              <a:solidFill>
                <a:srgbClr val="1F2328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Norgaard M. </a:t>
            </a:r>
            <a:r>
              <a:rPr lang="en-US" sz="1800" b="0" i="0" u="none" strike="noStrike" dirty="0" err="1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Biorxiv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. 2021</a:t>
            </a:r>
            <a:endParaRPr lang="en-US" dirty="0">
              <a:solidFill>
                <a:srgbClr val="1F2328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 err="1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PetprepMATLAB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source code,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10"/>
              </a:rPr>
              <a:t>https://github.com/mnoergaard/petprepMATLAB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</a:t>
            </a:r>
            <a:endParaRPr lang="en-US" dirty="0">
              <a:solidFill>
                <a:srgbClr val="1F2328"/>
              </a:solidFill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Dale, A.M. </a:t>
            </a:r>
            <a:r>
              <a:rPr lang="en-US" sz="1800" b="0" i="0" u="none" strike="noStrike" dirty="0" err="1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NeuroImage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1999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 err="1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TReNDs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Pet processing info.,</a:t>
            </a:r>
            <a:b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</a:b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11"/>
              </a:rPr>
              <a:t>https://github.com/trendscenter/gift-bids/tree/main/misc/pet/pipe/onp</a:t>
            </a:r>
            <a:b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</a:rPr>
            </a:br>
            <a:endParaRPr lang="en-US" sz="1800" b="0" i="0" u="none" strike="noStrike" dirty="0">
              <a:solidFill>
                <a:srgbClr val="1F2328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800" b="0" i="0" u="none" strike="noStrike" dirty="0" err="1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TReNDs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Pet processing scripts, </a:t>
            </a:r>
            <a:r>
              <a:rPr lang="en-US" sz="1800" b="0" i="0" u="sng" strike="noStrike" dirty="0">
                <a:solidFill>
                  <a:srgbClr val="1155CC"/>
                </a:solidFill>
                <a:effectLst/>
                <a:latin typeface="Arial" panose="020B0604020202020204" pitchFamily="34" charset="0"/>
                <a:hlinkClick r:id="rId12"/>
              </a:rPr>
              <a:t>https://github.com/trendscenter/gift-bids/tree/main/misc/pet/pipe/onp/example_fbb</a:t>
            </a:r>
            <a:endParaRPr lang="en-US" sz="1800" b="0" i="0" u="none" strike="noStrike" dirty="0">
              <a:solidFill>
                <a:srgbClr val="1F2328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Levey A.I. Brain. 2022 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Fu Z</a:t>
            </a:r>
            <a:r>
              <a:rPr lang="en-US" dirty="0">
                <a:solidFill>
                  <a:srgbClr val="1F2328"/>
                </a:solidFill>
                <a:latin typeface="Arial" panose="020B0604020202020204" pitchFamily="34" charset="0"/>
              </a:rPr>
              <a:t>. </a:t>
            </a: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Frontiers in Neuroscience. 2021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1F2328"/>
                </a:solidFill>
                <a:effectLst/>
                <a:latin typeface="Arial" panose="020B0604020202020204" pitchFamily="34" charset="0"/>
              </a:rPr>
              <a:t> Fu Z. Neurobiology of stress. 2021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BF7E6639-5F8C-D72F-7FB6-AF2C308A9503}"/>
              </a:ext>
            </a:extLst>
          </p:cNvPr>
          <p:cNvSpPr txBox="1"/>
          <p:nvPr/>
        </p:nvSpPr>
        <p:spPr>
          <a:xfrm>
            <a:off x="566763" y="14926655"/>
            <a:ext cx="13467868" cy="1123712"/>
          </a:xfrm>
          <a:prstGeom prst="roundRect">
            <a:avLst/>
          </a:prstGeom>
          <a:solidFill>
            <a:srgbClr val="EEB21D"/>
          </a:solidFill>
          <a:ln w="12700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n w="3175">
                  <a:solidFill>
                    <a:srgbClr val="B3A369"/>
                  </a:solidFill>
                </a:ln>
                <a:solidFill>
                  <a:schemeClr val="bg1"/>
                </a:solidFill>
              </a:rPr>
              <a:t>Methods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7D36531-5181-AEE2-9D46-CF6C9A2A1F75}"/>
              </a:ext>
            </a:extLst>
          </p:cNvPr>
          <p:cNvSpPr txBox="1"/>
          <p:nvPr/>
        </p:nvSpPr>
        <p:spPr>
          <a:xfrm>
            <a:off x="14523705" y="27593132"/>
            <a:ext cx="11989005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B4D8B"/>
                </a:solidFill>
              </a:rPr>
              <a:t>Conclusion</a:t>
            </a:r>
          </a:p>
          <a:p>
            <a:pPr marL="457200" indent="-45720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The </a:t>
            </a:r>
            <a:r>
              <a:rPr lang="en-US" sz="3200" dirty="0" err="1"/>
              <a:t>florbetapir</a:t>
            </a:r>
            <a:r>
              <a:rPr lang="en-US" sz="3200" dirty="0"/>
              <a:t> PET </a:t>
            </a:r>
            <a:r>
              <a:rPr lang="en-US" sz="3200" dirty="0" err="1"/>
              <a:t>NeuroMark</a:t>
            </a:r>
            <a:r>
              <a:rPr lang="en-US" sz="3200" dirty="0"/>
              <a:t> template was created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The template can be used for a fully automated ICA pipeline implemented in the GIFT software [2]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Using </a:t>
            </a:r>
            <a:r>
              <a:rPr lang="en-US" sz="3200" dirty="0" err="1"/>
              <a:t>Neuromark</a:t>
            </a:r>
            <a:r>
              <a:rPr lang="en-US" sz="3200" dirty="0"/>
              <a:t> FBP, the uptake in the white matter and other regions are separated from the gray matter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Since </a:t>
            </a:r>
            <a:r>
              <a:rPr lang="en-US" sz="3200" dirty="0" err="1"/>
              <a:t>florbetapir</a:t>
            </a:r>
            <a:r>
              <a:rPr lang="en-US" sz="3200" dirty="0"/>
              <a:t> targets beta-amyloid plaques, the ICs of this </a:t>
            </a:r>
            <a:r>
              <a:rPr lang="en-US" sz="3200" dirty="0" err="1"/>
              <a:t>NeuroMark</a:t>
            </a:r>
            <a:r>
              <a:rPr lang="en-US" sz="3200" dirty="0"/>
              <a:t> template may indicate where beta-amyloid varies most across a cognitive normal population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The </a:t>
            </a:r>
            <a:r>
              <a:rPr lang="en-US" sz="3200" dirty="0" err="1"/>
              <a:t>NeuroMark</a:t>
            </a:r>
            <a:r>
              <a:rPr lang="en-US" sz="3200" dirty="0"/>
              <a:t> template may easily compare PET images from different populations (e.g., control vs disorder), similar with previous fMRI studies [13,14,15]</a:t>
            </a:r>
          </a:p>
        </p:txBody>
      </p:sp>
      <p:pic>
        <p:nvPicPr>
          <p:cNvPr id="4" name="Picture 3" descr="A colorful cube with text&#10;&#10;Description automatically generated">
            <a:extLst>
              <a:ext uri="{FF2B5EF4-FFF2-40B4-BE49-F238E27FC236}">
                <a16:creationId xmlns:a16="http://schemas.microsoft.com/office/drawing/2014/main" id="{1219E670-606D-1359-F40B-23589B698AA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74810" y="757318"/>
            <a:ext cx="3143700" cy="4112637"/>
          </a:xfrm>
          <a:prstGeom prst="rect">
            <a:avLst/>
          </a:prstGeom>
        </p:spPr>
      </p:pic>
      <p:pic>
        <p:nvPicPr>
          <p:cNvPr id="6" name="Picture 5" descr="A colorful brain with white text&#10;&#10;Description automatically generated">
            <a:extLst>
              <a:ext uri="{FF2B5EF4-FFF2-40B4-BE49-F238E27FC236}">
                <a16:creationId xmlns:a16="http://schemas.microsoft.com/office/drawing/2014/main" id="{78D1598F-E95F-E3BE-3153-8A794E2A3E5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3620976" y="34546050"/>
            <a:ext cx="2631526" cy="34045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2C6106A-44EE-A106-7083-1DC9191F4130}"/>
              </a:ext>
            </a:extLst>
          </p:cNvPr>
          <p:cNvSpPr txBox="1"/>
          <p:nvPr/>
        </p:nvSpPr>
        <p:spPr>
          <a:xfrm>
            <a:off x="1427712" y="34537312"/>
            <a:ext cx="205168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Presenter: Martin Norgaard          Corresponding author (Cyrus Eierud) : ceierud@gsu.edu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0C18E3-548A-16A5-6DF6-250A2B871DBA}"/>
              </a:ext>
            </a:extLst>
          </p:cNvPr>
          <p:cNvSpPr txBox="1"/>
          <p:nvPr/>
        </p:nvSpPr>
        <p:spPr>
          <a:xfrm>
            <a:off x="655381" y="5412593"/>
            <a:ext cx="492936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800" b="1" dirty="0"/>
              <a:t>Affiliations: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F2D928-31C9-61C5-8CBC-42BB0642FA3A}"/>
              </a:ext>
            </a:extLst>
          </p:cNvPr>
          <p:cNvSpPr txBox="1"/>
          <p:nvPr/>
        </p:nvSpPr>
        <p:spPr>
          <a:xfrm>
            <a:off x="569335" y="9685957"/>
            <a:ext cx="13334822" cy="50167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Positron emission tomography (PET) radioligand binding may not be aligned with commonly used parcellations of neocortex [1]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This work focuses on the beta-amyloid radioligand 18F-florbetapir (FBP)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Independent component analysis (ICA) provides a data-driven solution to estimate high-binding regions within the brain across participants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 err="1"/>
              <a:t>NeuroMark</a:t>
            </a:r>
            <a:r>
              <a:rPr lang="en-US" sz="3200" dirty="0"/>
              <a:t> framework two steps for the GIFT software [2]: 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n-US" sz="3200" dirty="0"/>
              <a:t>GIFT developers create a template with manual interventions (this study)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n-US" sz="3200" dirty="0"/>
              <a:t>GIFT users use a template on their subjects in a fully automated fashion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Templates may capture a wide range of reproducible brain markers across imaging modalities [3,4]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6770F7-8877-7ECE-3E9E-EFA6107D8C00}"/>
              </a:ext>
            </a:extLst>
          </p:cNvPr>
          <p:cNvSpPr txBox="1"/>
          <p:nvPr/>
        </p:nvSpPr>
        <p:spPr>
          <a:xfrm>
            <a:off x="569335" y="25127124"/>
            <a:ext cx="13467868" cy="1123712"/>
          </a:xfrm>
          <a:prstGeom prst="roundRect">
            <a:avLst/>
          </a:prstGeom>
          <a:solidFill>
            <a:srgbClr val="EEB21D"/>
          </a:solidFill>
          <a:ln w="12700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n w="3175">
                  <a:solidFill>
                    <a:srgbClr val="B3A369"/>
                  </a:solidFill>
                </a:ln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160126-12EC-14F1-D8D1-296AF4C41D2C}"/>
              </a:ext>
            </a:extLst>
          </p:cNvPr>
          <p:cNvSpPr txBox="1"/>
          <p:nvPr/>
        </p:nvSpPr>
        <p:spPr>
          <a:xfrm>
            <a:off x="14533556" y="8481755"/>
            <a:ext cx="12299837" cy="1123712"/>
          </a:xfrm>
          <a:prstGeom prst="roundRect">
            <a:avLst/>
          </a:prstGeom>
          <a:solidFill>
            <a:srgbClr val="EEB21D"/>
          </a:solidFill>
          <a:ln w="12700">
            <a:solidFill>
              <a:schemeClr val="accent4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ln w="3175">
                  <a:solidFill>
                    <a:srgbClr val="B3A369"/>
                  </a:solidFill>
                </a:ln>
                <a:solidFill>
                  <a:schemeClr val="bg1"/>
                </a:solidFill>
              </a:rPr>
              <a:t>Results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B557A29-3D3E-FA2D-EA31-BF2D2B2845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558"/>
          <a:stretch/>
        </p:blipFill>
        <p:spPr bwMode="auto">
          <a:xfrm>
            <a:off x="539707" y="28269052"/>
            <a:ext cx="13437709" cy="3512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EFC5FEC-A94D-E0A3-9521-9CBBB4714A06}"/>
              </a:ext>
            </a:extLst>
          </p:cNvPr>
          <p:cNvSpPr txBox="1"/>
          <p:nvPr/>
        </p:nvSpPr>
        <p:spPr>
          <a:xfrm>
            <a:off x="14523705" y="9685957"/>
            <a:ext cx="11943762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3200" dirty="0"/>
              <a:t>Spatial similarity (correlation in Fig. 1) was high between the two FBP groups (Fig. 2).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E7F0EDF-10C6-1B12-C928-13A924E6689E}"/>
              </a:ext>
            </a:extLst>
          </p:cNvPr>
          <p:cNvSpPr txBox="1"/>
          <p:nvPr/>
        </p:nvSpPr>
        <p:spPr>
          <a:xfrm>
            <a:off x="1633097" y="35268376"/>
            <a:ext cx="4929365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800" b="1" dirty="0"/>
              <a:t>References:</a:t>
            </a:r>
            <a:endParaRPr lang="en-US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988C16-C09E-C8C2-16B7-86A02FD110F6}"/>
              </a:ext>
            </a:extLst>
          </p:cNvPr>
          <p:cNvSpPr txBox="1"/>
          <p:nvPr/>
        </p:nvSpPr>
        <p:spPr>
          <a:xfrm>
            <a:off x="569335" y="16132361"/>
            <a:ext cx="13550784" cy="89562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Subject data source: Alzheimer’s Disease Neuroimaging Initiative (ADNI) [5]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N=300 FBP PET and T1 MRI after excluding 22 </a:t>
            </a:r>
            <a:r>
              <a:rPr lang="en-US" sz="3200" dirty="0" err="1"/>
              <a:t>misregistrations</a:t>
            </a:r>
            <a:r>
              <a:rPr lang="en-US" sz="3200" dirty="0"/>
              <a:t> and artifacts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Cognitive normal participants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Divided by sorting subjects by age &amp; sex: Group A (age=76.1 </a:t>
            </a:r>
            <a:r>
              <a:rPr lang="en-US" sz="3200" dirty="0" err="1"/>
              <a:t>yrs</a:t>
            </a:r>
            <a:r>
              <a:rPr lang="en-US" sz="3200" dirty="0"/>
              <a:t>, SD=8.1 </a:t>
            </a:r>
            <a:r>
              <a:rPr lang="en-US" sz="3200" dirty="0" err="1"/>
              <a:t>yrs</a:t>
            </a:r>
            <a:r>
              <a:rPr lang="en-US" sz="3200" dirty="0"/>
              <a:t>, n=150, f=54%) and group B (age=76.0 </a:t>
            </a:r>
            <a:r>
              <a:rPr lang="en-US" sz="3200" dirty="0" err="1"/>
              <a:t>yrs</a:t>
            </a:r>
            <a:r>
              <a:rPr lang="en-US" sz="3200" dirty="0"/>
              <a:t>, SD=7.9 </a:t>
            </a:r>
            <a:r>
              <a:rPr lang="en-US" sz="3200" dirty="0" err="1"/>
              <a:t>yrs</a:t>
            </a:r>
            <a:r>
              <a:rPr lang="en-US" sz="3200" dirty="0"/>
              <a:t>, n=150, f=53%)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Processed using </a:t>
            </a:r>
            <a:r>
              <a:rPr lang="en-US" sz="3200" dirty="0" err="1"/>
              <a:t>PETprep_HMC</a:t>
            </a:r>
            <a:r>
              <a:rPr lang="en-US" sz="3200" dirty="0"/>
              <a:t> [6], </a:t>
            </a:r>
            <a:r>
              <a:rPr lang="en-US" sz="3200" dirty="0" err="1"/>
              <a:t>PetSurfer</a:t>
            </a:r>
            <a:r>
              <a:rPr lang="en-US" sz="3200" dirty="0"/>
              <a:t> [7], </a:t>
            </a:r>
            <a:r>
              <a:rPr lang="en-US" sz="3200" dirty="0" err="1"/>
              <a:t>PETPrepMATLAB</a:t>
            </a:r>
            <a:r>
              <a:rPr lang="en-US" sz="3200" dirty="0"/>
              <a:t> [8,9] and </a:t>
            </a:r>
            <a:r>
              <a:rPr lang="en-US" sz="3200" dirty="0" err="1"/>
              <a:t>FreeSurfer</a:t>
            </a:r>
            <a:r>
              <a:rPr lang="en-US" sz="3200" dirty="0"/>
              <a:t> [10], into MNI152 space, averaging four 5-min frames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PET voxel intensities normalized to standardized uptake value ratios (SUVR) using the cerebellar cortex as the reference region [11,12]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GIFT ICA processing [2]: 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Blind ICA, limited to 40 independent components (ICs), separately processed on groups A and B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Post processing by finding correlation between paired ICs across groups A &amp; B: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Max paired correlation (group A of 40 ICs, group B of 40 ICs) &gt; 0.4 [2]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Paired spatial ICs correlations &lt; 0.4 between </a:t>
            </a:r>
            <a:r>
              <a:rPr lang="en-US" sz="3200" dirty="0" err="1"/>
              <a:t>grps</a:t>
            </a:r>
            <a:r>
              <a:rPr lang="en-US" sz="3200" dirty="0"/>
              <a:t> A &amp; B may not be stable enough to reproduce for future ICAs and are therefore excluded [3]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Manual exclusion of ICs representing white matter, ventricles, cerebellar cortex, edge artifacts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96EC77-AC7C-2A99-DE5A-3A11E249935D}"/>
              </a:ext>
            </a:extLst>
          </p:cNvPr>
          <p:cNvSpPr txBox="1"/>
          <p:nvPr/>
        </p:nvSpPr>
        <p:spPr>
          <a:xfrm>
            <a:off x="569335" y="31794426"/>
            <a:ext cx="13334821" cy="258532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2700" dirty="0"/>
              <a:t>Figure 1: Each correlation shows similarity between the paired component in group A and the component in group B, having the components' </a:t>
            </a:r>
            <a:r>
              <a:rPr lang="en-US" sz="2700" dirty="0" err="1"/>
              <a:t>NeuroMark</a:t>
            </a:r>
            <a:r>
              <a:rPr lang="en-US" sz="2700" dirty="0"/>
              <a:t> FBP template labels on the x-axis. The components included in the </a:t>
            </a:r>
            <a:r>
              <a:rPr lang="en-US" sz="2700" dirty="0" err="1"/>
              <a:t>NeuroMark</a:t>
            </a:r>
            <a:r>
              <a:rPr lang="en-US" sz="2700" dirty="0"/>
              <a:t> FBP template have blue bars and are in the following domains: auditory (AUD), sensorimotor (SM), visual (VIS), cognitive-control (CC), or default mode (DM). The red bars show 12 excluded components, because they represent white matter (WM), ventricular regions (VN), cerebellar (CB) or is an edge artifact (ED).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BDED83-0633-173B-B620-17F209E1206E}"/>
              </a:ext>
            </a:extLst>
          </p:cNvPr>
          <p:cNvSpPr txBox="1"/>
          <p:nvPr/>
        </p:nvSpPr>
        <p:spPr>
          <a:xfrm>
            <a:off x="14407165" y="24197416"/>
            <a:ext cx="12379882" cy="30008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2700" dirty="0"/>
              <a:t>Figure 2: Independent components (ICs) from group A at the top row, and group B in the middle row and the average between group A and B in the bottom row, which is the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2700" dirty="0" err="1"/>
              <a:t>Neuromark</a:t>
            </a:r>
            <a:r>
              <a:rPr lang="en-US" sz="2700" dirty="0"/>
              <a:t> FBP template. Template ICs were separated in 5 domains, having auditory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2700" dirty="0"/>
              <a:t>(AUD), sensorimotor (SM) and visual (VIS) in the left column, cognitive-control (CC) and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2700" dirty="0"/>
              <a:t>default mode (DM) in the middle column, and the excluded ICs, white matter (WM),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2700" dirty="0"/>
              <a:t>ventricular (VN), cerebellar (CB) and an edge component (ED) that matched across</a:t>
            </a: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en-US" sz="2700" dirty="0"/>
              <a:t>groups are in the right column.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0206EC-9CF4-3BFB-F142-53E7EB3383A5}"/>
              </a:ext>
            </a:extLst>
          </p:cNvPr>
          <p:cNvSpPr txBox="1"/>
          <p:nvPr/>
        </p:nvSpPr>
        <p:spPr>
          <a:xfrm>
            <a:off x="569335" y="26379381"/>
            <a:ext cx="13603865" cy="206210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Out of the 40 ICs, 28 were replicable (</a:t>
            </a:r>
            <a:r>
              <a:rPr lang="el-GR" sz="3200" dirty="0"/>
              <a:t>ρ</a:t>
            </a:r>
            <a:r>
              <a:rPr lang="en-US" sz="3200" dirty="0"/>
              <a:t> &gt; 0.4, Fig. 1), including 16 meaningful components and 12 IC pairs deemed by evaluator </a:t>
            </a:r>
            <a:r>
              <a:rPr lang="en-US" sz="3200" dirty="0" err="1"/>
              <a:t>unuseful</a:t>
            </a:r>
            <a:r>
              <a:rPr lang="en-US" sz="3200" dirty="0"/>
              <a:t> or artifactual</a:t>
            </a:r>
          </a:p>
          <a:p>
            <a:pPr marL="457200" indent="-457200" algn="just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/>
              <a:t>Averaging the 16 meaningful IC pairs, between groups A &amp; B, generating our </a:t>
            </a:r>
            <a:r>
              <a:rPr lang="en-US" sz="3200" dirty="0" err="1"/>
              <a:t>NeuroMark</a:t>
            </a:r>
            <a:r>
              <a:rPr lang="en-US" sz="3200" dirty="0"/>
              <a:t> PET FBP template, labeled according with domains shown in Fig. 1</a:t>
            </a:r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09BF3B5C-301C-6797-0304-7528441AB4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172"/>
          <a:stretch/>
        </p:blipFill>
        <p:spPr bwMode="auto">
          <a:xfrm>
            <a:off x="14490081" y="11059426"/>
            <a:ext cx="12296966" cy="13074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2C78FB14-30F9-FA38-242D-55152033BBE9}"/>
              </a:ext>
            </a:extLst>
          </p:cNvPr>
          <p:cNvSpPr txBox="1"/>
          <p:nvPr/>
        </p:nvSpPr>
        <p:spPr>
          <a:xfrm>
            <a:off x="14428930" y="19216947"/>
            <a:ext cx="9862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</a:rPr>
              <a:t>Z-score Max: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5537070-859E-4024-2342-18B09B591F62}"/>
              </a:ext>
            </a:extLst>
          </p:cNvPr>
          <p:cNvSpPr txBox="1"/>
          <p:nvPr/>
        </p:nvSpPr>
        <p:spPr>
          <a:xfrm>
            <a:off x="14453167" y="19552894"/>
            <a:ext cx="9619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Z-score Min: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720A2C8-ED95-04C3-D056-F1D588B419AA}"/>
              </a:ext>
            </a:extLst>
          </p:cNvPr>
          <p:cNvSpPr/>
          <p:nvPr/>
        </p:nvSpPr>
        <p:spPr>
          <a:xfrm>
            <a:off x="15387637" y="19654838"/>
            <a:ext cx="10692933" cy="98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128DCE0-C627-F9C3-A853-2CEE0B721F3B}"/>
              </a:ext>
            </a:extLst>
          </p:cNvPr>
          <p:cNvSpPr txBox="1"/>
          <p:nvPr/>
        </p:nvSpPr>
        <p:spPr>
          <a:xfrm>
            <a:off x="15311454" y="19609097"/>
            <a:ext cx="33497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3.0         3.0         3.0         3.0          3.0         3.0         3.0         3.0        3.0         3.0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B9899AD-6AA4-B754-41F5-EDC44809C6DD}"/>
              </a:ext>
            </a:extLst>
          </p:cNvPr>
          <p:cNvSpPr txBox="1"/>
          <p:nvPr/>
        </p:nvSpPr>
        <p:spPr>
          <a:xfrm>
            <a:off x="19266274" y="19609097"/>
            <a:ext cx="33497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3.0                   3.0                  3.0                    3.0                  3.0                   3.0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7489130-7136-8820-7042-BEA7880DE1E5}"/>
              </a:ext>
            </a:extLst>
          </p:cNvPr>
          <p:cNvSpPr txBox="1"/>
          <p:nvPr/>
        </p:nvSpPr>
        <p:spPr>
          <a:xfrm>
            <a:off x="22864516" y="19606853"/>
            <a:ext cx="33497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3.0       3.0       3.0      3.0       3.0      3.0     3.0       3.0       3.0      3.0      3.0       3.0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4A06382-9EF0-571F-D873-825EFFBB7301}"/>
              </a:ext>
            </a:extLst>
          </p:cNvPr>
          <p:cNvSpPr/>
          <p:nvPr/>
        </p:nvSpPr>
        <p:spPr>
          <a:xfrm>
            <a:off x="15360177" y="19313056"/>
            <a:ext cx="10740564" cy="98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026F576-9D96-E769-AA3E-AD1BF5085F38}"/>
              </a:ext>
            </a:extLst>
          </p:cNvPr>
          <p:cNvSpPr txBox="1"/>
          <p:nvPr/>
        </p:nvSpPr>
        <p:spPr>
          <a:xfrm>
            <a:off x="15311454" y="19247141"/>
            <a:ext cx="33497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9.5        9.1         9.4         9.4      12.7        13.8        8.7        7.7         7.7          6.3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3468DC4-E2C3-AB53-13C0-FC877CFAB7A7}"/>
              </a:ext>
            </a:extLst>
          </p:cNvPr>
          <p:cNvSpPr txBox="1"/>
          <p:nvPr/>
        </p:nvSpPr>
        <p:spPr>
          <a:xfrm>
            <a:off x="19266274" y="19263300"/>
            <a:ext cx="33497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7.2                   8.2                  6.7                    7.6                 15.0                  8.3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383C58B-7448-0373-885F-93D870884D08}"/>
              </a:ext>
            </a:extLst>
          </p:cNvPr>
          <p:cNvSpPr txBox="1"/>
          <p:nvPr/>
        </p:nvSpPr>
        <p:spPr>
          <a:xfrm>
            <a:off x="22864516" y="19256993"/>
            <a:ext cx="334970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5.5       7.3    10.8      8.8     16.5      11.4     9.1      8.4     12.7     10.1     6.5      13.5</a:t>
            </a:r>
            <a:endParaRPr lang="en-US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469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8576</TotalTime>
  <Words>1360</Words>
  <Application>Microsoft Office PowerPoint</Application>
  <PresentationFormat>Custom</PresentationFormat>
  <Paragraphs>69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Arial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Rogers Ferreira Da Silva</dc:creator>
  <cp:lastModifiedBy>Cyrus Erik Eierud</cp:lastModifiedBy>
  <cp:revision>35</cp:revision>
  <cp:lastPrinted>2024-03-25T18:13:27Z</cp:lastPrinted>
  <dcterms:created xsi:type="dcterms:W3CDTF">2022-05-09T18:55:30Z</dcterms:created>
  <dcterms:modified xsi:type="dcterms:W3CDTF">2024-04-08T14:50:07Z</dcterms:modified>
</cp:coreProperties>
</file>

<file path=docProps/thumbnail.jpeg>
</file>